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7" r:id="rId1"/>
  </p:sldMasterIdLst>
  <p:notesMasterIdLst>
    <p:notesMasterId r:id="rId13"/>
  </p:notesMasterIdLst>
  <p:sldIdLst>
    <p:sldId id="337" r:id="rId2"/>
    <p:sldId id="349" r:id="rId3"/>
    <p:sldId id="359" r:id="rId4"/>
    <p:sldId id="358" r:id="rId5"/>
    <p:sldId id="350" r:id="rId6"/>
    <p:sldId id="351" r:id="rId7"/>
    <p:sldId id="352" r:id="rId8"/>
    <p:sldId id="353" r:id="rId9"/>
    <p:sldId id="355" r:id="rId10"/>
    <p:sldId id="354" r:id="rId11"/>
    <p:sldId id="35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E5DD5E-4F42-4ED2-8831-377680A360A8}">
  <a:tblStyle styleId="{B9E5DD5E-4F42-4ED2-8831-377680A360A8}" styleName="Table_0">
    <a:wholeTbl>
      <a:tcTxStyle b="off" i="off">
        <a:font>
          <a:latin typeface="Circe"/>
          <a:ea typeface="Circe"/>
          <a:cs typeface="Circe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E2CD"/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  <a:fill>
          <a:solidFill>
            <a:srgbClr val="FFF1E8"/>
          </a:solidFill>
        </a:fill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/>
    <p:restoredTop sz="94656"/>
  </p:normalViewPr>
  <p:slideViewPr>
    <p:cSldViewPr snapToGrid="0" snapToObjects="1">
      <p:cViewPr varScale="1">
        <p:scale>
          <a:sx n="149" d="100"/>
          <a:sy n="149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8746504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0" name="Google Shape;31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7090674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40293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692198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425223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583552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934751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63426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25452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55373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41426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7612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6724494" y="2909455"/>
            <a:ext cx="3001200" cy="30012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10000">
                <a:srgbClr val="91ADE9">
                  <a:alpha val="0"/>
                </a:srgbClr>
              </a:gs>
              <a:gs pos="90000">
                <a:srgbClr val="91ADE9">
                  <a:alpha val="20000"/>
                </a:srgbClr>
              </a:gs>
              <a:gs pos="100000">
                <a:srgbClr val="91ADE9">
                  <a:alpha val="2000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"/>
          <p:cNvSpPr/>
          <p:nvPr/>
        </p:nvSpPr>
        <p:spPr>
          <a:xfrm>
            <a:off x="-755576" y="-1543164"/>
            <a:ext cx="5045100" cy="50451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75000">
                <a:srgbClr val="91ADE9">
                  <a:alpha val="20000"/>
                </a:srgbClr>
              </a:gs>
              <a:gs pos="100000">
                <a:srgbClr val="91ADE9">
                  <a:alpha val="20000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6" name="Google Shape;16;p3" descr="logo-13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10711" y="4608594"/>
            <a:ext cx="898646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719138" y="1212117"/>
            <a:ext cx="4938600" cy="10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■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○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■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Нетология">
  <p:cSld name="TITLE_AND_BODY_1">
    <p:bg>
      <p:bgPr>
        <a:gradFill>
          <a:gsLst>
            <a:gs pos="0">
              <a:srgbClr val="351C75"/>
            </a:gs>
            <a:gs pos="100000">
              <a:srgbClr val="1155CC"/>
            </a:gs>
          </a:gsLst>
          <a:lin ang="18900044" scaled="0"/>
        </a:gra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44" name="Google Shape;44;p9" descr="logo-14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07656" y="4608594"/>
            <a:ext cx="901701" cy="19132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719138" y="1212117"/>
            <a:ext cx="4938600" cy="10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■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○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■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Нетология">
  <p:cSld name="MAIN_POINT_1">
    <p:bg>
      <p:bgPr>
        <a:gradFill>
          <a:gsLst>
            <a:gs pos="0">
              <a:srgbClr val="41AEEB"/>
            </a:gs>
            <a:gs pos="11300">
              <a:srgbClr val="41AEEB"/>
            </a:gs>
            <a:gs pos="100000">
              <a:srgbClr val="2B65F5"/>
            </a:gs>
          </a:gsLst>
          <a:lin ang="20399589" scaled="0"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725966" y="340424"/>
            <a:ext cx="63678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48" name="Google Shape;48;p10" descr="Google Shape;56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22460" y="411969"/>
            <a:ext cx="595574" cy="595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CF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ftr" idx="11"/>
          </p:nvPr>
        </p:nvSpPr>
        <p:spPr>
          <a:xfrm>
            <a:off x="731263" y="4608594"/>
            <a:ext cx="3086100" cy="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FA1"/>
              </a:buClr>
              <a:buSzPts val="1000"/>
              <a:buFont typeface="Proxima Nova"/>
              <a:buNone/>
              <a:defRPr sz="1000" b="0" i="0" u="none" strike="noStrike" cap="none">
                <a:solidFill>
                  <a:srgbClr val="9E9FA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1263" y="408709"/>
            <a:ext cx="67764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039804" y="487287"/>
            <a:ext cx="3705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3">
          <p15:clr>
            <a:srgbClr val="F26B43"/>
          </p15:clr>
        </p15:guide>
        <p15:guide id="2" pos="5307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845">
          <p15:clr>
            <a:srgbClr val="F26B43"/>
          </p15:clr>
        </p15:guide>
        <p15:guide id="5" orient="horz" pos="577">
          <p15:clr>
            <a:srgbClr val="F26B43"/>
          </p15:clr>
        </p15:guide>
        <p15:guide id="6" orient="horz" pos="7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24B4EB"/>
            </a:gs>
            <a:gs pos="99548">
              <a:srgbClr val="2B55F6"/>
            </a:gs>
            <a:gs pos="100000">
              <a:srgbClr val="2B55F6"/>
            </a:gs>
          </a:gsLst>
          <a:lin ang="2700000" scaled="0"/>
        </a:gra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2"/>
          <p:cNvSpPr txBox="1"/>
          <p:nvPr/>
        </p:nvSpPr>
        <p:spPr>
          <a:xfrm>
            <a:off x="691784" y="3937402"/>
            <a:ext cx="2619749" cy="513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FFFFFF"/>
              </a:buClr>
              <a:buSzPts val="1800"/>
            </a:pPr>
            <a:r>
              <a:rPr lang="ru-RU" sz="18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Константин </a:t>
            </a:r>
            <a:r>
              <a:rPr lang="ru-RU" sz="1800" b="1" dirty="0" err="1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Башевой</a:t>
            </a:r>
            <a:endParaRPr b="1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FFFFFF"/>
              </a:buClr>
              <a:buSzPts val="1200"/>
            </a:pPr>
            <a:r>
              <a:rPr lang="ru-RU" sz="12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Аналитик-разработчик, Яндекс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13" name="Google Shape;313;p32" descr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22460" y="411969"/>
            <a:ext cx="595574" cy="59557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2"/>
          <p:cNvSpPr txBox="1"/>
          <p:nvPr/>
        </p:nvSpPr>
        <p:spPr>
          <a:xfrm>
            <a:off x="691784" y="447501"/>
            <a:ext cx="6367801" cy="122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80000"/>
              </a:lnSpc>
              <a:buClr>
                <a:srgbClr val="FFFFFF"/>
              </a:buClr>
              <a:buSzPts val="5300"/>
            </a:pPr>
            <a:r>
              <a:rPr lang="ru-RU" sz="5300" b="1" dirty="0" err="1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Токены</a:t>
            </a:r>
            <a:r>
              <a:rPr lang="ru-RU" sz="53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и </a:t>
            </a:r>
            <a:r>
              <a:rPr lang="en-US" sz="53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API</a:t>
            </a:r>
            <a:endParaRPr sz="53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16104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делают на практике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10</a:t>
            </a:fld>
            <a:endParaRPr/>
          </a:p>
        </p:txBody>
      </p:sp>
      <p:sp>
        <p:nvSpPr>
          <p:cNvPr id="12" name="Google Shape;649;p62"/>
          <p:cNvSpPr txBox="1">
            <a:spLocks/>
          </p:cNvSpPr>
          <p:nvPr/>
        </p:nvSpPr>
        <p:spPr>
          <a:xfrm>
            <a:off x="702046" y="1060894"/>
            <a:ext cx="5245827" cy="545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>
              <a:buSzPts val="2000"/>
            </a:pPr>
            <a:r>
              <a:rPr lang="ru-RU" dirty="0" smtClean="0"/>
              <a:t>Под каждую задачу </a:t>
            </a:r>
            <a:r>
              <a:rPr lang="mr-IN" dirty="0" smtClean="0"/>
              <a:t>–</a:t>
            </a:r>
            <a:r>
              <a:rPr lang="ru-RU" dirty="0" smtClean="0"/>
              <a:t> свое приложение</a:t>
            </a:r>
            <a:endParaRPr lang="ru-RU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55" y="2119357"/>
            <a:ext cx="1605318" cy="1220279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8761" y="2099229"/>
            <a:ext cx="1360446" cy="1240407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0519" y="2053718"/>
            <a:ext cx="1333771" cy="1351555"/>
          </a:xfrm>
          <a:prstGeom prst="rect">
            <a:avLst/>
          </a:prstGeom>
        </p:spPr>
      </p:pic>
      <p:sp>
        <p:nvSpPr>
          <p:cNvPr id="8" name="Google Shape;649;p62"/>
          <p:cNvSpPr txBox="1">
            <a:spLocks/>
          </p:cNvSpPr>
          <p:nvPr/>
        </p:nvSpPr>
        <p:spPr>
          <a:xfrm>
            <a:off x="-17396" y="1731705"/>
            <a:ext cx="2599820" cy="32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чтение статистики</a:t>
            </a:r>
            <a:endParaRPr lang="ru-RU" dirty="0"/>
          </a:p>
        </p:txBody>
      </p:sp>
      <p:sp>
        <p:nvSpPr>
          <p:cNvPr id="9" name="Google Shape;649;p62"/>
          <p:cNvSpPr txBox="1">
            <a:spLocks/>
          </p:cNvSpPr>
          <p:nvPr/>
        </p:nvSpPr>
        <p:spPr>
          <a:xfrm>
            <a:off x="3409074" y="1731705"/>
            <a:ext cx="2599820" cy="32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загрузка фото</a:t>
            </a:r>
            <a:endParaRPr lang="ru-RU" dirty="0"/>
          </a:p>
        </p:txBody>
      </p:sp>
      <p:sp>
        <p:nvSpPr>
          <p:cNvPr id="10" name="Google Shape;649;p62"/>
          <p:cNvSpPr txBox="1">
            <a:spLocks/>
          </p:cNvSpPr>
          <p:nvPr/>
        </p:nvSpPr>
        <p:spPr>
          <a:xfrm>
            <a:off x="6527895" y="1731705"/>
            <a:ext cx="2599820" cy="32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поиск организаций</a:t>
            </a:r>
            <a:endParaRPr lang="ru-RU" dirty="0"/>
          </a:p>
        </p:txBody>
      </p:sp>
      <p:sp>
        <p:nvSpPr>
          <p:cNvPr id="11" name="Google Shape;649;p62"/>
          <p:cNvSpPr txBox="1">
            <a:spLocks/>
          </p:cNvSpPr>
          <p:nvPr/>
        </p:nvSpPr>
        <p:spPr>
          <a:xfrm>
            <a:off x="1282514" y="4024861"/>
            <a:ext cx="7128236" cy="545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Приложение может иметь </a:t>
            </a:r>
            <a:r>
              <a:rPr lang="ru-RU" smtClean="0"/>
              <a:t>сразу несколько разрешений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506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Набор приложений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11</a:t>
            </a:fld>
            <a:endParaRPr/>
          </a:p>
        </p:txBody>
      </p:sp>
      <p:sp>
        <p:nvSpPr>
          <p:cNvPr id="12" name="Google Shape;649;p62"/>
          <p:cNvSpPr txBox="1">
            <a:spLocks/>
          </p:cNvSpPr>
          <p:nvPr/>
        </p:nvSpPr>
        <p:spPr>
          <a:xfrm>
            <a:off x="702046" y="1060894"/>
            <a:ext cx="8271038" cy="3314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>
              <a:buSzPts val="2000"/>
            </a:pPr>
            <a:r>
              <a:rPr lang="ru-RU" dirty="0"/>
              <a:t>Чем хорошо</a:t>
            </a:r>
            <a:r>
              <a:rPr lang="ru-RU" dirty="0" smtClean="0"/>
              <a:t>: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Каждое </a:t>
            </a:r>
            <a:r>
              <a:rPr lang="ru-RU" dirty="0"/>
              <a:t>приложение будет иметь свой набор прав (чтение данных Метрики, загрузка файлов на Диск </a:t>
            </a:r>
            <a:r>
              <a:rPr lang="ru-RU" dirty="0" err="1"/>
              <a:t>итд</a:t>
            </a:r>
            <a:r>
              <a:rPr lang="ru-RU" dirty="0" smtClean="0"/>
              <a:t>)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В </a:t>
            </a:r>
            <a:r>
              <a:rPr lang="ru-RU" dirty="0"/>
              <a:t>случае проблем доступы приложения можно </a:t>
            </a:r>
            <a:r>
              <a:rPr lang="ru-RU" dirty="0" smtClean="0"/>
              <a:t>обновить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Каждое </a:t>
            </a:r>
            <a:r>
              <a:rPr lang="ru-RU" dirty="0"/>
              <a:t>приложение имеет свои лимиты по </a:t>
            </a:r>
            <a:r>
              <a:rPr lang="ru-RU" dirty="0" smtClean="0"/>
              <a:t>запросам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Доступы </a:t>
            </a:r>
            <a:r>
              <a:rPr lang="ru-RU" dirty="0"/>
              <a:t>никак не задействуют ваш личный пароль</a:t>
            </a:r>
          </a:p>
        </p:txBody>
      </p:sp>
    </p:spTree>
    <p:extLst>
      <p:ext uri="{BB962C8B-B14F-4D97-AF65-F5344CB8AC3E}">
        <p14:creationId xmlns:p14="http://schemas.microsoft.com/office/powerpoint/2010/main" val="92754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en-US" dirty="0" smtClean="0"/>
              <a:t>Application programming interface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2</a:t>
            </a:fld>
            <a:endParaRPr/>
          </a:p>
        </p:txBody>
      </p:sp>
      <p:sp>
        <p:nvSpPr>
          <p:cNvPr id="6" name="Google Shape;649;p62"/>
          <p:cNvSpPr txBox="1">
            <a:spLocks/>
          </p:cNvSpPr>
          <p:nvPr/>
        </p:nvSpPr>
        <p:spPr>
          <a:xfrm>
            <a:off x="4090246" y="1043803"/>
            <a:ext cx="3135016" cy="426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Интерфейс автомобиля</a:t>
            </a:r>
            <a:endParaRPr lang="ru-RU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0867" y="1666430"/>
            <a:ext cx="5935627" cy="2849846"/>
          </a:xfrm>
          <a:prstGeom prst="rect">
            <a:avLst/>
          </a:prstGeom>
        </p:spPr>
      </p:pic>
      <p:cxnSp>
        <p:nvCxnSpPr>
          <p:cNvPr id="3" name="Прямая со стрелкой 2"/>
          <p:cNvCxnSpPr/>
          <p:nvPr/>
        </p:nvCxnSpPr>
        <p:spPr>
          <a:xfrm flipH="1">
            <a:off x="4666004" y="1387366"/>
            <a:ext cx="904479" cy="103964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92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912" y="1583297"/>
            <a:ext cx="4866716" cy="3156216"/>
          </a:xfrm>
          <a:prstGeom prst="rect">
            <a:avLst/>
          </a:prstGeom>
        </p:spPr>
      </p:pic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en-US" dirty="0" smtClean="0"/>
              <a:t>Application programming interface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3</a:t>
            </a:fld>
            <a:endParaRPr/>
          </a:p>
        </p:txBody>
      </p:sp>
      <p:sp>
        <p:nvSpPr>
          <p:cNvPr id="6" name="Google Shape;649;p62"/>
          <p:cNvSpPr txBox="1">
            <a:spLocks/>
          </p:cNvSpPr>
          <p:nvPr/>
        </p:nvSpPr>
        <p:spPr>
          <a:xfrm>
            <a:off x="4090246" y="1043803"/>
            <a:ext cx="3135016" cy="426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Интерфейс компьютера</a:t>
            </a:r>
            <a:endParaRPr lang="ru-RU" dirty="0"/>
          </a:p>
        </p:txBody>
      </p:sp>
      <p:cxnSp>
        <p:nvCxnSpPr>
          <p:cNvPr id="3" name="Прямая со стрелкой 2"/>
          <p:cNvCxnSpPr/>
          <p:nvPr/>
        </p:nvCxnSpPr>
        <p:spPr>
          <a:xfrm flipH="1">
            <a:off x="4666004" y="1387366"/>
            <a:ext cx="904479" cy="103964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992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Почему данные </a:t>
            </a:r>
            <a:r>
              <a:rPr lang="en-US" dirty="0" smtClean="0"/>
              <a:t>API </a:t>
            </a:r>
            <a:r>
              <a:rPr lang="ru-RU" dirty="0" smtClean="0"/>
              <a:t>закрытые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4</a:t>
            </a:fld>
            <a:endParaRPr/>
          </a:p>
        </p:txBody>
      </p:sp>
      <p:sp>
        <p:nvSpPr>
          <p:cNvPr id="6" name="Google Shape;649;p62"/>
          <p:cNvSpPr txBox="1">
            <a:spLocks/>
          </p:cNvSpPr>
          <p:nvPr/>
        </p:nvSpPr>
        <p:spPr>
          <a:xfrm>
            <a:off x="702046" y="1060894"/>
            <a:ext cx="7708258" cy="3419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>
              <a:buSzPts val="2000"/>
            </a:pPr>
            <a:r>
              <a:rPr lang="en-US" dirty="0" smtClean="0"/>
              <a:t>API (application programming interface)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ru-RU" dirty="0" smtClean="0"/>
              <a:t>программный интерфейс приложения</a:t>
            </a:r>
          </a:p>
          <a:p>
            <a:pPr>
              <a:buSzPts val="2000"/>
            </a:pPr>
            <a:endParaRPr lang="ru-RU" dirty="0" smtClean="0"/>
          </a:p>
          <a:p>
            <a:pPr>
              <a:buSzPts val="2000"/>
            </a:pPr>
            <a:endParaRPr lang="ru-RU" dirty="0" smtClean="0"/>
          </a:p>
          <a:p>
            <a:pPr>
              <a:buSzPts val="2000"/>
            </a:pPr>
            <a:r>
              <a:rPr lang="ru-RU" dirty="0"/>
              <a:t>Часто содержит конфиденциальные данные</a:t>
            </a:r>
            <a:r>
              <a:rPr lang="ru-RU" dirty="0" smtClean="0"/>
              <a:t>: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данные </a:t>
            </a:r>
            <a:r>
              <a:rPr lang="ru-RU" dirty="0"/>
              <a:t>о пользователях, их </a:t>
            </a:r>
            <a:r>
              <a:rPr lang="ru-RU" dirty="0" smtClean="0"/>
              <a:t>действиях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данные </a:t>
            </a:r>
            <a:r>
              <a:rPr lang="ru-RU" dirty="0"/>
              <a:t>о расходах и доходах </a:t>
            </a:r>
            <a:r>
              <a:rPr lang="ru-RU" dirty="0" smtClean="0"/>
              <a:t>проекта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личные </a:t>
            </a:r>
            <a:r>
              <a:rPr lang="ru-RU" dirty="0"/>
              <a:t>данные </a:t>
            </a:r>
            <a:r>
              <a:rPr lang="ru-RU" dirty="0" smtClean="0"/>
              <a:t>пользователя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организация </a:t>
            </a:r>
            <a:r>
              <a:rPr lang="ru-RU" dirty="0"/>
              <a:t>не хочет, чтобы ее данные быстро скачали</a:t>
            </a:r>
          </a:p>
        </p:txBody>
      </p:sp>
    </p:spTree>
    <p:extLst>
      <p:ext uri="{BB962C8B-B14F-4D97-AF65-F5344CB8AC3E}">
        <p14:creationId xmlns:p14="http://schemas.microsoft.com/office/powerpoint/2010/main" val="1068682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Запрос не обязательно от вас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5</a:t>
            </a:fld>
            <a:endParaRPr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8" y="2076628"/>
            <a:ext cx="1102875" cy="1102875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88" y="949459"/>
            <a:ext cx="725183" cy="725183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484" y="3700861"/>
            <a:ext cx="1084297" cy="1084297"/>
          </a:xfrm>
          <a:prstGeom prst="rect">
            <a:avLst/>
          </a:prstGeom>
        </p:spPr>
      </p:pic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0617" y="1128045"/>
            <a:ext cx="3842677" cy="312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3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Запрос не обязательно от вас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6</a:t>
            </a:fld>
            <a:endParaRPr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8" y="2076628"/>
            <a:ext cx="1102875" cy="1102875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88" y="949459"/>
            <a:ext cx="725183" cy="725183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484" y="3700861"/>
            <a:ext cx="1084297" cy="1084297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0617" y="1128045"/>
            <a:ext cx="3842677" cy="3127761"/>
          </a:xfrm>
          <a:prstGeom prst="rect">
            <a:avLst/>
          </a:prstGeom>
        </p:spPr>
      </p:pic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766" y="1330115"/>
            <a:ext cx="1170896" cy="1170896"/>
          </a:xfrm>
          <a:prstGeom prst="rect">
            <a:avLst/>
          </a:prstGeom>
        </p:spPr>
      </p:pic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42548" y="2616313"/>
            <a:ext cx="1731333" cy="1545001"/>
          </a:xfrm>
          <a:prstGeom prst="rect">
            <a:avLst/>
          </a:prstGeom>
        </p:spPr>
      </p:pic>
      <p:sp>
        <p:nvSpPr>
          <p:cNvPr id="13" name="Стрелка вправо 12"/>
          <p:cNvSpPr/>
          <p:nvPr/>
        </p:nvSpPr>
        <p:spPr>
          <a:xfrm>
            <a:off x="1589895" y="2628065"/>
            <a:ext cx="905917" cy="328536"/>
          </a:xfrm>
          <a:prstGeom prst="rightArrow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57724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защитить данные?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7</a:t>
            </a:fld>
            <a:endParaRPr/>
          </a:p>
        </p:txBody>
      </p:sp>
      <p:sp>
        <p:nvSpPr>
          <p:cNvPr id="12" name="Google Shape;649;p62"/>
          <p:cNvSpPr txBox="1">
            <a:spLocks/>
          </p:cNvSpPr>
          <p:nvPr/>
        </p:nvSpPr>
        <p:spPr>
          <a:xfrm>
            <a:off x="702046" y="1060894"/>
            <a:ext cx="7708258" cy="3419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>
              <a:buSzPts val="2000"/>
            </a:pPr>
            <a:r>
              <a:rPr lang="ru-RU" dirty="0"/>
              <a:t>Использовать логин и </a:t>
            </a:r>
            <a:r>
              <a:rPr lang="ru-RU" dirty="0" smtClean="0"/>
              <a:t>пароль</a:t>
            </a:r>
          </a:p>
          <a:p>
            <a:pPr>
              <a:buSzPts val="2000"/>
            </a:pPr>
            <a:endParaRPr lang="ru-RU" dirty="0"/>
          </a:p>
          <a:p>
            <a:pPr>
              <a:buSzPts val="2000"/>
            </a:pPr>
            <a:r>
              <a:rPr lang="ru-RU" dirty="0" smtClean="0"/>
              <a:t>Чем </a:t>
            </a:r>
            <a:r>
              <a:rPr lang="ru-RU" dirty="0"/>
              <a:t>плохо</a:t>
            </a:r>
            <a:r>
              <a:rPr lang="ru-RU" dirty="0" smtClean="0"/>
              <a:t>: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придется </a:t>
            </a:r>
            <a:r>
              <a:rPr lang="ru-RU" dirty="0"/>
              <a:t>в запросе к системе передавать логин и пароль в открытом виде, видно чей </a:t>
            </a:r>
            <a:r>
              <a:rPr lang="ru-RU" dirty="0" smtClean="0"/>
              <a:t>он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если </a:t>
            </a:r>
            <a:r>
              <a:rPr lang="ru-RU" dirty="0"/>
              <a:t>приложение будет скомпрометировано, то придется много где менять </a:t>
            </a:r>
            <a:r>
              <a:rPr lang="ru-RU" dirty="0" smtClean="0"/>
              <a:t>пароль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нельзя </a:t>
            </a:r>
            <a:r>
              <a:rPr lang="ru-RU" dirty="0"/>
              <a:t>разделять права доступа на разные сценарии</a:t>
            </a:r>
          </a:p>
        </p:txBody>
      </p:sp>
    </p:spTree>
    <p:extLst>
      <p:ext uri="{BB962C8B-B14F-4D97-AF65-F5344CB8AC3E}">
        <p14:creationId xmlns:p14="http://schemas.microsoft.com/office/powerpoint/2010/main" val="207915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защитить данные?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8</a:t>
            </a:fld>
            <a:endParaRPr/>
          </a:p>
        </p:txBody>
      </p:sp>
      <p:sp>
        <p:nvSpPr>
          <p:cNvPr id="12" name="Google Shape;649;p62"/>
          <p:cNvSpPr txBox="1">
            <a:spLocks/>
          </p:cNvSpPr>
          <p:nvPr/>
        </p:nvSpPr>
        <p:spPr>
          <a:xfrm>
            <a:off x="702046" y="1060894"/>
            <a:ext cx="7708258" cy="3419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>
              <a:buSzPts val="2000"/>
            </a:pPr>
            <a:r>
              <a:rPr lang="ru-RU" dirty="0"/>
              <a:t>Использовать </a:t>
            </a:r>
            <a:r>
              <a:rPr lang="ru-RU" dirty="0" err="1"/>
              <a:t>хэш</a:t>
            </a:r>
            <a:r>
              <a:rPr lang="ru-RU" dirty="0"/>
              <a:t> от </a:t>
            </a:r>
            <a:r>
              <a:rPr lang="ru-RU" dirty="0" smtClean="0"/>
              <a:t>пароля</a:t>
            </a:r>
          </a:p>
          <a:p>
            <a:pPr>
              <a:buSzPts val="2000"/>
            </a:pPr>
            <a:endParaRPr lang="ru-RU" dirty="0"/>
          </a:p>
          <a:p>
            <a:pPr>
              <a:buSzPts val="2000"/>
            </a:pPr>
            <a:r>
              <a:rPr lang="ru-RU" dirty="0" smtClean="0"/>
              <a:t>Что </a:t>
            </a:r>
            <a:r>
              <a:rPr lang="ru-RU" dirty="0"/>
              <a:t>стало лучше</a:t>
            </a:r>
            <a:r>
              <a:rPr lang="ru-RU" dirty="0" smtClean="0"/>
              <a:t>:</a:t>
            </a:r>
          </a:p>
          <a:p>
            <a:pPr marL="342900" indent="-342900">
              <a:buSzPts val="2000"/>
              <a:buFont typeface="Arial" charset="0"/>
              <a:buChar char="•"/>
            </a:pPr>
            <a:r>
              <a:rPr lang="ru-RU" dirty="0" err="1" smtClean="0"/>
              <a:t>Хэш</a:t>
            </a:r>
            <a:r>
              <a:rPr lang="ru-RU" dirty="0" smtClean="0"/>
              <a:t> </a:t>
            </a:r>
            <a:r>
              <a:rPr lang="ru-RU" dirty="0"/>
              <a:t>нельзя использовать для входа в </a:t>
            </a:r>
            <a:r>
              <a:rPr lang="ru-RU" dirty="0" smtClean="0"/>
              <a:t>аккаунт</a:t>
            </a:r>
          </a:p>
          <a:p>
            <a:pPr>
              <a:buSzPts val="2000"/>
            </a:pPr>
            <a:endParaRPr lang="ru-RU" dirty="0"/>
          </a:p>
          <a:p>
            <a:pPr>
              <a:buSzPts val="2000"/>
            </a:pPr>
            <a:r>
              <a:rPr lang="ru-RU" dirty="0" smtClean="0"/>
              <a:t>Чем </a:t>
            </a:r>
            <a:r>
              <a:rPr lang="ru-RU" dirty="0"/>
              <a:t>плохо</a:t>
            </a:r>
            <a:r>
              <a:rPr lang="ru-RU" dirty="0" smtClean="0"/>
              <a:t>:</a:t>
            </a:r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если </a:t>
            </a:r>
            <a:r>
              <a:rPr lang="ru-RU" dirty="0"/>
              <a:t>приложение будет скомпрометировано, то придется много где менять этот </a:t>
            </a:r>
            <a:r>
              <a:rPr lang="ru-RU" dirty="0" err="1" smtClean="0"/>
              <a:t>хэш</a:t>
            </a:r>
            <a:endParaRPr lang="ru-RU" dirty="0" smtClean="0"/>
          </a:p>
          <a:p>
            <a:pPr marL="342900" indent="-342900">
              <a:lnSpc>
                <a:spcPct val="150000"/>
              </a:lnSpc>
              <a:buSzPts val="2000"/>
              <a:buFont typeface="Arial" charset="0"/>
              <a:buChar char="•"/>
            </a:pPr>
            <a:r>
              <a:rPr lang="ru-RU" dirty="0" smtClean="0"/>
              <a:t>нельзя </a:t>
            </a:r>
            <a:r>
              <a:rPr lang="ru-RU" dirty="0"/>
              <a:t>разделять права доступа на разные сценарии</a:t>
            </a:r>
          </a:p>
        </p:txBody>
      </p:sp>
    </p:spTree>
    <p:extLst>
      <p:ext uri="{BB962C8B-B14F-4D97-AF65-F5344CB8AC3E}">
        <p14:creationId xmlns:p14="http://schemas.microsoft.com/office/powerpoint/2010/main" val="1767879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делают на практике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9</a:t>
            </a:fld>
            <a:endParaRPr/>
          </a:p>
        </p:txBody>
      </p:sp>
      <p:sp>
        <p:nvSpPr>
          <p:cNvPr id="12" name="Google Shape;649;p62"/>
          <p:cNvSpPr txBox="1">
            <a:spLocks/>
          </p:cNvSpPr>
          <p:nvPr/>
        </p:nvSpPr>
        <p:spPr>
          <a:xfrm>
            <a:off x="702046" y="1060894"/>
            <a:ext cx="5245827" cy="545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>
              <a:buSzPts val="2000"/>
            </a:pPr>
            <a:r>
              <a:rPr lang="ru-RU" dirty="0" smtClean="0"/>
              <a:t>Под каждую задачу </a:t>
            </a:r>
            <a:r>
              <a:rPr lang="mr-IN" dirty="0" smtClean="0"/>
              <a:t>–</a:t>
            </a:r>
            <a:r>
              <a:rPr lang="ru-RU" dirty="0" smtClean="0"/>
              <a:t> свое приложение</a:t>
            </a:r>
            <a:endParaRPr lang="ru-RU" dirty="0"/>
          </a:p>
        </p:txBody>
      </p:sp>
      <p:sp>
        <p:nvSpPr>
          <p:cNvPr id="8" name="Google Shape;649;p62"/>
          <p:cNvSpPr txBox="1">
            <a:spLocks/>
          </p:cNvSpPr>
          <p:nvPr/>
        </p:nvSpPr>
        <p:spPr>
          <a:xfrm>
            <a:off x="-17396" y="1731705"/>
            <a:ext cx="2599820" cy="32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чтение статистики</a:t>
            </a:r>
            <a:endParaRPr lang="ru-RU" dirty="0"/>
          </a:p>
        </p:txBody>
      </p:sp>
      <p:sp>
        <p:nvSpPr>
          <p:cNvPr id="9" name="Google Shape;649;p62"/>
          <p:cNvSpPr txBox="1">
            <a:spLocks/>
          </p:cNvSpPr>
          <p:nvPr/>
        </p:nvSpPr>
        <p:spPr>
          <a:xfrm>
            <a:off x="3409074" y="1731705"/>
            <a:ext cx="2599820" cy="32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загрузка фото</a:t>
            </a:r>
            <a:endParaRPr lang="ru-RU" dirty="0"/>
          </a:p>
        </p:txBody>
      </p:sp>
      <p:sp>
        <p:nvSpPr>
          <p:cNvPr id="10" name="Google Shape;649;p62"/>
          <p:cNvSpPr txBox="1">
            <a:spLocks/>
          </p:cNvSpPr>
          <p:nvPr/>
        </p:nvSpPr>
        <p:spPr>
          <a:xfrm>
            <a:off x="6527895" y="1731705"/>
            <a:ext cx="2599820" cy="32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поиск организаций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8405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Нетология">
  <a:themeElements>
    <a:clrScheme name="Пользовательские 7">
      <a:dk1>
        <a:srgbClr val="E9EBF5"/>
      </a:dk1>
      <a:lt1>
        <a:srgbClr val="30312E"/>
      </a:lt1>
      <a:dk2>
        <a:srgbClr val="E9EBF5"/>
      </a:dk2>
      <a:lt2>
        <a:srgbClr val="30312E"/>
      </a:lt2>
      <a:accent1>
        <a:srgbClr val="F4B636"/>
      </a:accent1>
      <a:accent2>
        <a:srgbClr val="EB7939"/>
      </a:accent2>
      <a:accent3>
        <a:srgbClr val="E9584F"/>
      </a:accent3>
      <a:accent4>
        <a:srgbClr val="AA1C7A"/>
      </a:accent4>
      <a:accent5>
        <a:srgbClr val="1856FF"/>
      </a:accent5>
      <a:accent6>
        <a:srgbClr val="76A447"/>
      </a:accent6>
      <a:hlink>
        <a:srgbClr val="1856FF"/>
      </a:hlink>
      <a:folHlink>
        <a:srgbClr val="E9584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2875</TotalTime>
  <Words>249</Words>
  <Application>Microsoft Macintosh PowerPoint</Application>
  <PresentationFormat>Экран (16:9)</PresentationFormat>
  <Paragraphs>61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Calibri</vt:lpstr>
      <vt:lpstr>Proxima Nova</vt:lpstr>
      <vt:lpstr>Arial</vt:lpstr>
      <vt:lpstr>Нетология</vt:lpstr>
      <vt:lpstr>Презентация PowerPoint</vt:lpstr>
      <vt:lpstr>Application programming interface</vt:lpstr>
      <vt:lpstr>Application programming interface</vt:lpstr>
      <vt:lpstr>Почему данные API закрытые</vt:lpstr>
      <vt:lpstr>Запрос не обязательно от вас</vt:lpstr>
      <vt:lpstr>Запрос не обязательно от вас</vt:lpstr>
      <vt:lpstr>Как защитить данные?</vt:lpstr>
      <vt:lpstr>Как защитить данные?</vt:lpstr>
      <vt:lpstr>Как делают на практике</vt:lpstr>
      <vt:lpstr>Как делают на практике</vt:lpstr>
      <vt:lpstr>Набор приложений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пользователь Microsoft Office</cp:lastModifiedBy>
  <cp:revision>136</cp:revision>
  <dcterms:modified xsi:type="dcterms:W3CDTF">2021-02-22T15:49:08Z</dcterms:modified>
</cp:coreProperties>
</file>